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46" r:id="rId1"/>
  </p:sldMasterIdLst>
  <p:sldIdLst>
    <p:sldId id="256" r:id="rId2"/>
    <p:sldId id="310" r:id="rId3"/>
    <p:sldId id="31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2" r:id="rId57"/>
    <p:sldId id="313" r:id="rId58"/>
    <p:sldId id="314" r:id="rId59"/>
    <p:sldId id="309" r:id="rId6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19050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67000" y="3048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RUNGTA COLLEGE OF DENTAL SCIENCES AND RESEARCH</a:t>
            </a:r>
            <a:endParaRPr lang="en-IN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048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/>
              <a:t>ANAEMIA</a:t>
            </a:r>
            <a:endParaRPr lang="en-IN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105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DEPARTMENT OF GENERAL MEDICINE</a:t>
            </a:r>
            <a:endParaRPr lang="en-IN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357187"/>
            <a:ext cx="785812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428625"/>
            <a:ext cx="8286750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285750"/>
            <a:ext cx="842962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285750"/>
            <a:ext cx="750093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571500"/>
            <a:ext cx="7858125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214312"/>
            <a:ext cx="828675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142875"/>
            <a:ext cx="8429625" cy="56435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214312"/>
            <a:ext cx="8143875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85750"/>
            <a:ext cx="81438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357187"/>
            <a:ext cx="7929562" cy="52149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15553"/>
          </a:xfrm>
        </p:spPr>
        <p:txBody>
          <a:bodyPr>
            <a:normAutofit fontScale="90000"/>
          </a:bodyPr>
          <a:lstStyle/>
          <a:p>
            <a:r>
              <a:rPr lang="en-IN" sz="4000" dirty="0" smtClean="0"/>
              <a:t>SPECIFIC LEARNING OBJECTIVES</a:t>
            </a:r>
            <a:endParaRPr lang="en-IN" sz="40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00200"/>
          <a:ext cx="82296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53143">
                <a:tc>
                  <a:txBody>
                    <a:bodyPr/>
                    <a:lstStyle/>
                    <a:p>
                      <a:r>
                        <a:rPr lang="en-IN" dirty="0" smtClean="0"/>
                        <a:t>MUST</a:t>
                      </a:r>
                      <a:r>
                        <a:rPr lang="en-IN" baseline="0" dirty="0" smtClean="0"/>
                        <a:t>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</a:t>
                      </a:r>
                      <a:r>
                        <a:rPr lang="en-IN" baseline="0" dirty="0" smtClean="0"/>
                        <a:t> KNOW</a:t>
                      </a:r>
                      <a:endParaRPr lang="en-IN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en-IN" dirty="0" smtClean="0"/>
                        <a:t>DEFINITION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NORMAL</a:t>
                      </a:r>
                      <a:r>
                        <a:rPr lang="en-IN" baseline="0" dirty="0" smtClean="0"/>
                        <a:t> VALUES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EXAMINATION OF PATIENT</a:t>
                      </a:r>
                      <a:endParaRPr lang="en-IN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en-IN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TYPES OF ANAEMIAS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FANCONI</a:t>
                      </a:r>
                      <a:r>
                        <a:rPr lang="en-IN" baseline="0" dirty="0" smtClean="0"/>
                        <a:t> ANAEMIA</a:t>
                      </a:r>
                      <a:endParaRPr lang="en-IN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r>
                        <a:rPr lang="en-IN" dirty="0" smtClean="0"/>
                        <a:t>APLASTIC ANAEMIA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PANCYTOPENIA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653143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71437"/>
            <a:ext cx="85725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357187"/>
            <a:ext cx="8072437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71437"/>
            <a:ext cx="7715250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7" y="357187"/>
            <a:ext cx="7858125" cy="607218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214312"/>
            <a:ext cx="8072437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214312"/>
            <a:ext cx="8429625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142875"/>
            <a:ext cx="8358187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85750"/>
            <a:ext cx="8215312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142875"/>
            <a:ext cx="8429625" cy="60721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14312"/>
            <a:ext cx="828675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77108"/>
          </a:xfrm>
        </p:spPr>
        <p:txBody>
          <a:bodyPr>
            <a:normAutofit fontScale="90000"/>
          </a:bodyPr>
          <a:lstStyle/>
          <a:p>
            <a:r>
              <a:rPr lang="en-IN" sz="4400" dirty="0" smtClean="0"/>
              <a:t>CONTENTS</a:t>
            </a:r>
            <a:endParaRPr lang="en-IN" sz="44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77340"/>
            <a:ext cx="8229600" cy="3323987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DEFINITIONS</a:t>
            </a:r>
          </a:p>
          <a:p>
            <a:r>
              <a:rPr lang="en-IN" dirty="0" smtClean="0"/>
              <a:t>CLASSIFICATIONS</a:t>
            </a:r>
          </a:p>
          <a:p>
            <a:r>
              <a:rPr lang="en-IN" dirty="0" smtClean="0"/>
              <a:t>EXAMINATION OF PATIENTS</a:t>
            </a:r>
          </a:p>
          <a:p>
            <a:r>
              <a:rPr lang="en-IN" dirty="0" smtClean="0"/>
              <a:t>ANAEMIA OF SYSTEMIC DISORDERS</a:t>
            </a:r>
          </a:p>
          <a:p>
            <a:r>
              <a:rPr lang="en-IN" dirty="0" smtClean="0"/>
              <a:t>ANAEMIA OF INFECTION</a:t>
            </a:r>
          </a:p>
          <a:p>
            <a:r>
              <a:rPr lang="en-IN" dirty="0" smtClean="0"/>
              <a:t>ANAEMIA OF CHRONIC RENAL FAILURE</a:t>
            </a:r>
          </a:p>
          <a:p>
            <a:r>
              <a:rPr lang="en-IN" dirty="0" smtClean="0"/>
              <a:t>PANCYTOPENIA</a:t>
            </a:r>
          </a:p>
          <a:p>
            <a:r>
              <a:rPr lang="en-IN" dirty="0" smtClean="0"/>
              <a:t>APLASTIC ANAEMIA</a:t>
            </a:r>
          </a:p>
          <a:p>
            <a:r>
              <a:rPr lang="en-IN" dirty="0" smtClean="0"/>
              <a:t> FANCONI ANAEMIA</a:t>
            </a:r>
          </a:p>
          <a:p>
            <a:r>
              <a:rPr lang="en-IN" dirty="0" smtClean="0"/>
              <a:t>SUMMARY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214312"/>
            <a:ext cx="8286750" cy="364331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214312"/>
            <a:ext cx="7929562" cy="59293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285750"/>
            <a:ext cx="800100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85750"/>
            <a:ext cx="8429625" cy="592931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85750"/>
            <a:ext cx="8143875" cy="50006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357187"/>
            <a:ext cx="8143875" cy="550068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7" y="285750"/>
            <a:ext cx="8001000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285750"/>
            <a:ext cx="8143875" cy="30003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285750"/>
            <a:ext cx="7858125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7" y="357187"/>
            <a:ext cx="8143875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928687"/>
            <a:ext cx="642937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71437"/>
            <a:ext cx="7358062" cy="664368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214312"/>
            <a:ext cx="8501062" cy="48577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214312"/>
            <a:ext cx="828675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285750"/>
            <a:ext cx="7858125" cy="62150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928687"/>
            <a:ext cx="7143750" cy="521493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312" y="428625"/>
            <a:ext cx="7215187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285750"/>
            <a:ext cx="8358187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357187"/>
            <a:ext cx="764381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357187"/>
            <a:ext cx="8501062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285750"/>
            <a:ext cx="8572500" cy="65008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14312"/>
            <a:ext cx="8501062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71437"/>
            <a:ext cx="7358062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214312"/>
            <a:ext cx="8501062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357187"/>
            <a:ext cx="8143875" cy="507206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" y="285750"/>
            <a:ext cx="8143875" cy="550068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" y="357187"/>
            <a:ext cx="8143875" cy="592931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812" y="285750"/>
            <a:ext cx="7929562" cy="607218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dirty="0" smtClean="0"/>
              <a:t>SUMMARY</a:t>
            </a:r>
            <a:endParaRPr lang="en-IN" sz="4400" dirty="0"/>
          </a:p>
        </p:txBody>
      </p:sp>
      <p:pic>
        <p:nvPicPr>
          <p:cNvPr id="2050" name="Picture 2" descr="C:\Users\USER\Desktop\ANAEMIAconclusion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dirty="0" smtClean="0"/>
              <a:t>REFERENCES</a:t>
            </a:r>
            <a:endParaRPr lang="en-IN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678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</a:t>
            </a:r>
            <a:r>
              <a:rPr lang="en-US" sz="2800" dirty="0" smtClean="0"/>
              <a:t>VIDSON’S PRINCIPLES AND PRACTICE OF MEDICINE; 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edition </a:t>
            </a:r>
            <a:endParaRPr lang="en-IN" sz="2800" dirty="0" smtClean="0"/>
          </a:p>
          <a:p>
            <a:r>
              <a:rPr lang="en-US" sz="2800" dirty="0" smtClean="0"/>
              <a:t>HARRISON’S PRINCIPLE OF INTERNAL MEDICINE;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edition</a:t>
            </a:r>
          </a:p>
          <a:p>
            <a:r>
              <a:rPr lang="en-US" sz="2800" dirty="0" smtClean="0"/>
              <a:t>TEXTBOOK OF CLINICAL MEDICINE by S.N </a:t>
            </a:r>
            <a:r>
              <a:rPr lang="en-US" sz="2800" dirty="0" err="1" smtClean="0"/>
              <a:t>Chugh</a:t>
            </a:r>
            <a:r>
              <a:rPr lang="en-US" sz="2800" dirty="0" smtClean="0"/>
              <a:t> ;5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  <a:endParaRPr lang="en-IN" sz="28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14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 smtClean="0"/>
              <a:t>QUESTIONS AND ANSWERS </a:t>
            </a:r>
            <a:endParaRPr lang="en-IN" sz="3200" b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4562" y="2714625"/>
            <a:ext cx="4572000" cy="6429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85750"/>
            <a:ext cx="8286750" cy="60721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87" y="285750"/>
            <a:ext cx="828675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428625"/>
            <a:ext cx="8215312" cy="52149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625" y="214312"/>
            <a:ext cx="8143875" cy="40719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</TotalTime>
  <Words>95</Words>
  <Application>Microsoft Office PowerPoint</Application>
  <PresentationFormat>On-screen Show (4:3)</PresentationFormat>
  <Paragraphs>32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Foundry</vt:lpstr>
      <vt:lpstr>Slide 1</vt:lpstr>
      <vt:lpstr>SPECIFIC LEARNING OBJECTIVES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USER</cp:lastModifiedBy>
  <cp:revision>1</cp:revision>
  <dcterms:created xsi:type="dcterms:W3CDTF">2022-09-02T05:19:26Z</dcterms:created>
  <dcterms:modified xsi:type="dcterms:W3CDTF">2022-09-28T06:00:40Z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